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12" r:id="rId13"/>
    <p:sldId id="313" r:id="rId14"/>
    <p:sldId id="314" r:id="rId15"/>
    <p:sldId id="325" r:id="rId16"/>
    <p:sldId id="326" r:id="rId17"/>
    <p:sldId id="311" r:id="rId18"/>
    <p:sldId id="335" r:id="rId19"/>
    <p:sldId id="337" r:id="rId20"/>
    <p:sldId id="338" r:id="rId21"/>
    <p:sldId id="339" r:id="rId22"/>
    <p:sldId id="336" r:id="rId23"/>
    <p:sldId id="340" r:id="rId24"/>
    <p:sldId id="341" r:id="rId25"/>
    <p:sldId id="342" r:id="rId26"/>
    <p:sldId id="343" r:id="rId27"/>
    <p:sldId id="327" r:id="rId28"/>
    <p:sldId id="310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DC8B8B"/>
    <a:srgbClr val="891111"/>
    <a:srgbClr val="CF01A8"/>
    <a:srgbClr val="0000FF"/>
    <a:srgbClr val="FF0000"/>
    <a:srgbClr val="66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707" autoAdjust="0"/>
  </p:normalViewPr>
  <p:slideViewPr>
    <p:cSldViewPr snapToGrid="0">
      <p:cViewPr varScale="1">
        <p:scale>
          <a:sx n="114" d="100"/>
          <a:sy n="114" d="100"/>
        </p:scale>
        <p:origin x="13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E3E05-44D7-461A-9AE4-38441C06FC10}" type="datetimeFigureOut">
              <a:rPr lang="en-US" smtClean="0"/>
              <a:pPr/>
              <a:t>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EF7D2-82A2-4FF5-A771-58557537BB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jbaker.org/wiki/index.php?title=The_History_of_The_Teapo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technology/news/10129285/Chinese-supercomputer-is-worlds-fastest-at-33860-trillion-calculations-per-second.html" TargetMode="External"/><Relationship Id="rId2" Type="http://schemas.openxmlformats.org/officeDocument/2006/relationships/hyperlink" Target="http://askthephysicist.com/optics%20and%20light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moset.co/toolbag/learn/pbr-conversion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Normals &amp; Lighting</a:t>
            </a:r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Vertex Normals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63" y="915616"/>
            <a:ext cx="6240462" cy="4645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/>
          <a:lstStyle/>
          <a:p>
            <a:r>
              <a:rPr lang="en-US" dirty="0"/>
              <a:t>Unlike face </a:t>
            </a:r>
            <a:r>
              <a:rPr lang="en-US" dirty="0" err="1"/>
              <a:t>normals</a:t>
            </a:r>
            <a:r>
              <a:rPr lang="en-US" dirty="0"/>
              <a:t>, vertex </a:t>
            </a:r>
            <a:r>
              <a:rPr lang="en-US" dirty="0" err="1"/>
              <a:t>normals</a:t>
            </a:r>
            <a:r>
              <a:rPr lang="en-US" dirty="0"/>
              <a:t> are stored independently for each vertex.</a:t>
            </a:r>
          </a:p>
          <a:p>
            <a:r>
              <a:rPr lang="en-US" dirty="0"/>
              <a:t>Because of this, vertices on a single primitive can actually be different from one another.</a:t>
            </a:r>
          </a:p>
          <a:p>
            <a:r>
              <a:rPr lang="en-US" dirty="0"/>
              <a:t>By averaging face </a:t>
            </a:r>
            <a:r>
              <a:rPr lang="en-US" dirty="0" err="1"/>
              <a:t>normals</a:t>
            </a:r>
            <a:r>
              <a:rPr lang="en-US" dirty="0"/>
              <a:t> between overlapping vertices, we can simulate smoother surfaces than we actually have access to.</a:t>
            </a:r>
          </a:p>
          <a:p>
            <a:r>
              <a:rPr lang="en-US" dirty="0"/>
              <a:t>This comes in handy when shading surfaces that are supposed to be more smooth or organic in nature.  </a:t>
            </a:r>
          </a:p>
        </p:txBody>
      </p:sp>
    </p:spTree>
    <p:extLst>
      <p:ext uri="{BB962C8B-B14F-4D97-AF65-F5344CB8AC3E}">
        <p14:creationId xmlns:p14="http://schemas.microsoft.com/office/powerpoint/2010/main" val="143442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&amp; Shading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41" t="15440" r="7363" b="18389"/>
          <a:stretch/>
        </p:blipFill>
        <p:spPr>
          <a:xfrm>
            <a:off x="3519557" y="2438399"/>
            <a:ext cx="5948220" cy="3879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16200000">
            <a:off x="1680079" y="4193370"/>
            <a:ext cx="330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History</a:t>
            </a:r>
            <a:r>
              <a:rPr lang="en-US" dirty="0"/>
              <a:t> of the Utah Teapot</a:t>
            </a:r>
          </a:p>
        </p:txBody>
      </p:sp>
    </p:spTree>
    <p:extLst>
      <p:ext uri="{BB962C8B-B14F-4D97-AF65-F5344CB8AC3E}">
        <p14:creationId xmlns:p14="http://schemas.microsoft.com/office/powerpoint/2010/main" val="334855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852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Visible light only makes up a tiny portion of the electromagnetic spectrum.</a:t>
            </a:r>
          </a:p>
          <a:p>
            <a:r>
              <a:rPr lang="en-US" dirty="0"/>
              <a:t>Visible/Infrared/Ultraviolet Light, X-Rays, Gamma Rays &amp; Radio Waves are all composed of Photons which interact with matter by being absorbed, reflected or refracted.</a:t>
            </a:r>
          </a:p>
          <a:p>
            <a:r>
              <a:rPr lang="en-US" dirty="0"/>
              <a:t>Each Photon is a discrete packet of energy (depending on wavelength) traveling at the speed of light. (~3.00×10</a:t>
            </a:r>
            <a:r>
              <a:rPr lang="en-US" baseline="30000" dirty="0"/>
              <a:t>8</a:t>
            </a:r>
            <a:r>
              <a:rPr lang="en-US" dirty="0"/>
              <a:t> m/s) </a:t>
            </a:r>
          </a:p>
          <a:p>
            <a:r>
              <a:rPr lang="en-US" dirty="0"/>
              <a:t>Different materials absorb different portions of the electromagnetic spectrum. The unabsorbed frequency is typically part of the color we perceive.</a:t>
            </a:r>
          </a:p>
          <a:p>
            <a:r>
              <a:rPr lang="en-US" dirty="0"/>
              <a:t>A vehicle is perceived as blue because it’s paint absorbs more red &amp; green wavelength photons. This is also why a black car gets hotter in the sun than a white car.</a:t>
            </a:r>
          </a:p>
          <a:p>
            <a:r>
              <a:rPr lang="en-US" dirty="0"/>
              <a:t>The microscopic geometry of the surface or its “roughness” also impacts on how light interacts with it. But more on that later…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1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simulating actual photons…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5859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 a sunny day approximately </a:t>
            </a:r>
            <a:r>
              <a:rPr lang="en-US" dirty="0">
                <a:hlinkClick r:id="rId2"/>
              </a:rPr>
              <a:t>2.9x10</a:t>
            </a:r>
            <a:r>
              <a:rPr lang="en-US" baseline="30000" dirty="0">
                <a:hlinkClick r:id="rId2"/>
              </a:rPr>
              <a:t>14</a:t>
            </a:r>
            <a:r>
              <a:rPr lang="en-US" dirty="0"/>
              <a:t> photons of visible light strike one square inch in the span of a single second.</a:t>
            </a:r>
          </a:p>
          <a:p>
            <a:r>
              <a:rPr lang="en-US" dirty="0"/>
              <a:t>The current worlds fastest supercomputer (which takes up a whole building) can only do </a:t>
            </a:r>
            <a:r>
              <a:rPr lang="en-US" dirty="0">
                <a:hlinkClick r:id="rId3"/>
              </a:rPr>
              <a:t>3.38x10</a:t>
            </a:r>
            <a:r>
              <a:rPr lang="en-US" baseline="30000" dirty="0">
                <a:solidFill>
                  <a:srgbClr val="FF0000"/>
                </a:solidFill>
                <a:hlinkClick r:id="rId3"/>
              </a:rPr>
              <a:t>13</a:t>
            </a:r>
            <a:r>
              <a:rPr lang="en-US" baseline="30000" dirty="0">
                <a:solidFill>
                  <a:srgbClr val="FF0000"/>
                </a:solidFill>
              </a:rPr>
              <a:t> </a:t>
            </a:r>
            <a:r>
              <a:rPr lang="en-US" dirty="0"/>
              <a:t> computations in one second.</a:t>
            </a:r>
          </a:p>
          <a:p>
            <a:r>
              <a:rPr lang="en-US" dirty="0"/>
              <a:t>Never mind the fact that a single photon would require far more than a single computation…</a:t>
            </a:r>
          </a:p>
          <a:p>
            <a:r>
              <a:rPr lang="en-US" dirty="0"/>
              <a:t>Another problem is that our triangles are perfectly flat. Even the smoothest surfaces you encounter day to day are not perfectly flat at the microscopic level!</a:t>
            </a:r>
          </a:p>
          <a:p>
            <a:r>
              <a:rPr lang="en-US" dirty="0"/>
              <a:t>To simulate light in real-time we will have to take some pretty massive shortcuts. Thankfully there are a number of ways to “approximate” these surface interactions.</a:t>
            </a:r>
          </a:p>
        </p:txBody>
      </p:sp>
    </p:spTree>
    <p:extLst>
      <p:ext uri="{BB962C8B-B14F-4D97-AF65-F5344CB8AC3E}">
        <p14:creationId xmlns:p14="http://schemas.microsoft.com/office/powerpoint/2010/main" val="307715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 err="1"/>
              <a:t>Lambertian</a:t>
            </a:r>
            <a:r>
              <a:rPr lang="en-US" dirty="0"/>
              <a:t> Reflectance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19200"/>
            <a:ext cx="698754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refection model is a simple way to approximate the behavior of a perfectly “</a:t>
            </a:r>
            <a:r>
              <a:rPr lang="en-US" dirty="0" err="1"/>
              <a:t>lambertian</a:t>
            </a:r>
            <a:r>
              <a:rPr lang="en-US" dirty="0"/>
              <a:t>” surface.</a:t>
            </a:r>
          </a:p>
          <a:p>
            <a:r>
              <a:rPr lang="en-US" dirty="0"/>
              <a:t>A </a:t>
            </a:r>
            <a:r>
              <a:rPr lang="en-US" dirty="0" err="1"/>
              <a:t>lambertian</a:t>
            </a:r>
            <a:r>
              <a:rPr lang="en-US" dirty="0"/>
              <a:t> surface, is a material that absorbs and then randomly scatters all outgoing light rays. (perfect diffusion)</a:t>
            </a:r>
          </a:p>
          <a:p>
            <a:r>
              <a:rPr lang="en-US" dirty="0"/>
              <a:t>A point on this surface appears to be the same luminance regardless of the angle of the observer. </a:t>
            </a:r>
          </a:p>
          <a:p>
            <a:r>
              <a:rPr lang="en-US" dirty="0"/>
              <a:t>This is fair approximation of the behavior of very rough or “matte” surfaces such as wood or unpainted dry clay.   </a:t>
            </a:r>
          </a:p>
        </p:txBody>
      </p:sp>
    </p:spTree>
    <p:extLst>
      <p:ext uri="{BB962C8B-B14F-4D97-AF65-F5344CB8AC3E}">
        <p14:creationId xmlns:p14="http://schemas.microsoft.com/office/powerpoint/2010/main" val="143725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Specular Reflectance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46909"/>
            <a:ext cx="6985312" cy="4544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Unlike </a:t>
            </a:r>
            <a:r>
              <a:rPr lang="en-US" dirty="0" err="1"/>
              <a:t>lambertian</a:t>
            </a:r>
            <a:r>
              <a:rPr lang="en-US" dirty="0"/>
              <a:t> reflectance, specular reflectance is designed to mimic photons bouncing off of the material’s surface before being absorbed &amp; emitted.</a:t>
            </a:r>
          </a:p>
          <a:p>
            <a:r>
              <a:rPr lang="en-US" dirty="0"/>
              <a:t>This is an effective model for producing the various “highlights” on shiny surfaces.</a:t>
            </a:r>
          </a:p>
          <a:p>
            <a:r>
              <a:rPr lang="en-US" dirty="0"/>
              <a:t>Generally most visual surfaces can be represented using some combination of </a:t>
            </a:r>
            <a:r>
              <a:rPr lang="en-US" dirty="0" err="1"/>
              <a:t>lambetinan</a:t>
            </a:r>
            <a:r>
              <a:rPr lang="en-US" dirty="0"/>
              <a:t> &amp; specular reflectance.</a:t>
            </a:r>
          </a:p>
          <a:p>
            <a:r>
              <a:rPr lang="en-US" dirty="0"/>
              <a:t>There are of course some exceptions to this however…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776" y="4259552"/>
            <a:ext cx="2369968" cy="15316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853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Emissive Surfaces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87263"/>
            <a:ext cx="6958583" cy="4503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materials may produce visible radiation. For example a glowing coal will not only produce heat, but also some of that energy will be released in the form of light waves.</a:t>
            </a:r>
          </a:p>
          <a:p>
            <a:r>
              <a:rPr lang="en-US" dirty="0"/>
              <a:t>Many deep-sea fish are Bio-luminescent. To correctly model the surface of such creatures you would also have to account for additional light radiated from the surface.</a:t>
            </a:r>
          </a:p>
          <a:p>
            <a:r>
              <a:rPr lang="en-US" dirty="0"/>
              <a:t>Cloth, Skin, Leaves and Glass while not emissive, are other examples of materials that are not well represented by a simplistic </a:t>
            </a:r>
            <a:r>
              <a:rPr lang="en-US" dirty="0" err="1"/>
              <a:t>Lambertian</a:t>
            </a:r>
            <a:r>
              <a:rPr lang="en-US" dirty="0"/>
              <a:t> &amp; Specular simulation.    </a:t>
            </a:r>
          </a:p>
          <a:p>
            <a:r>
              <a:rPr lang="en-US" dirty="0"/>
              <a:t>Such materials will often have their own </a:t>
            </a:r>
            <a:r>
              <a:rPr lang="en-US" dirty="0" err="1"/>
              <a:t>shaders</a:t>
            </a:r>
            <a:r>
              <a:rPr lang="en-US" dirty="0"/>
              <a:t> designed to better approximate their unique interaction with light.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9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Techniques: Photon Make-Believe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0" y="2438399"/>
            <a:ext cx="4918365" cy="3278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8" y="2438399"/>
            <a:ext cx="4921787" cy="32789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294920" y="2438399"/>
            <a:ext cx="1802167" cy="16453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192393" y="2438399"/>
            <a:ext cx="1337038" cy="122068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9852928" y="3833673"/>
            <a:ext cx="1802167" cy="16453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032" y="5717309"/>
            <a:ext cx="28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COLOR ONLY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3308" y="5717309"/>
            <a:ext cx="492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* ( LIGHT AMOUNT + AMBIENT )</a:t>
            </a:r>
          </a:p>
        </p:txBody>
      </p:sp>
    </p:spTree>
    <p:extLst>
      <p:ext uri="{BB962C8B-B14F-4D97-AF65-F5344CB8AC3E}">
        <p14:creationId xmlns:p14="http://schemas.microsoft.com/office/powerpoint/2010/main" val="376816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Directional Light</a:t>
            </a:r>
          </a:p>
          <a:p>
            <a:pPr lvl="1"/>
            <a:r>
              <a:rPr lang="en-US" dirty="0"/>
              <a:t>Typically used to model the overhead sun/moon light from a very distant point.</a:t>
            </a:r>
          </a:p>
          <a:p>
            <a:r>
              <a:rPr lang="en-US" dirty="0"/>
              <a:t>Point Light</a:t>
            </a:r>
          </a:p>
          <a:p>
            <a:pPr lvl="1"/>
            <a:r>
              <a:rPr lang="en-US" dirty="0"/>
              <a:t>Models any Omni-directional light source such as torches, lightbulbs and explosions.</a:t>
            </a:r>
          </a:p>
          <a:p>
            <a:r>
              <a:rPr lang="en-US" dirty="0"/>
              <a:t>Spot Light</a:t>
            </a:r>
          </a:p>
          <a:p>
            <a:pPr lvl="1"/>
            <a:r>
              <a:rPr lang="en-US" dirty="0"/>
              <a:t>As the name implies, used for conical light sources such as flashlights &amp; head lights.</a:t>
            </a:r>
          </a:p>
          <a:p>
            <a:r>
              <a:rPr lang="en-US" dirty="0"/>
              <a:t>Ambient Term</a:t>
            </a:r>
          </a:p>
          <a:p>
            <a:pPr lvl="1"/>
            <a:r>
              <a:rPr lang="en-US" dirty="0"/>
              <a:t>Used to model the “indirect” lighting within a scene. In it’s most basic form simply a flat term added to all surfaces to simulate all the randomly scattered photons bouncing off of surfaces.</a:t>
            </a:r>
          </a:p>
        </p:txBody>
      </p:sp>
    </p:spTree>
    <p:extLst>
      <p:ext uri="{BB962C8B-B14F-4D97-AF65-F5344CB8AC3E}">
        <p14:creationId xmlns:p14="http://schemas.microsoft.com/office/powerpoint/2010/main" val="232026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LIGHTRATIO = CLAMP( DOT(         -</a:t>
            </a:r>
            <a:r>
              <a:rPr lang="en-US" b="1" dirty="0">
                <a:solidFill>
                  <a:srgbClr val="FF0000"/>
                </a:solidFill>
              </a:rPr>
              <a:t>LIGHTDIR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>
                <a:solidFill>
                  <a:srgbClr val="00B05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LIGHTRATIO * </a:t>
            </a:r>
            <a:r>
              <a:rPr lang="en-US" b="1" dirty="0">
                <a:solidFill>
                  <a:schemeClr val="bg1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62033" y="1516796"/>
            <a:ext cx="6223809" cy="4274404"/>
            <a:chOff x="5262033" y="685799"/>
            <a:chExt cx="5507286" cy="3847290"/>
          </a:xfrm>
        </p:grpSpPr>
        <p:pic>
          <p:nvPicPr>
            <p:cNvPr id="5" name="Picture 4" descr="DirectionalLightingWhit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2033" y="685799"/>
              <a:ext cx="5507286" cy="3847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ight Arrow 5"/>
            <p:cNvSpPr/>
            <p:nvPr/>
          </p:nvSpPr>
          <p:spPr>
            <a:xfrm rot="2030629">
              <a:off x="5987561" y="1290775"/>
              <a:ext cx="609600" cy="457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8090791" y="1982286"/>
              <a:ext cx="499629" cy="19265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Directional light sources are actually point light sources at an infinite distance. This assumption works well enough for highly distant light sources such as the Sun.</a:t>
            </a:r>
          </a:p>
        </p:txBody>
      </p:sp>
    </p:spTree>
    <p:extLst>
      <p:ext uri="{BB962C8B-B14F-4D97-AF65-F5344CB8AC3E}">
        <p14:creationId xmlns:p14="http://schemas.microsoft.com/office/powerpoint/2010/main" val="403040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Normals &amp; Vector Math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58" y="2438399"/>
            <a:ext cx="4056718" cy="391001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4980521" y="5045723"/>
            <a:ext cx="1143000" cy="1143000"/>
          </a:xfrm>
          <a:prstGeom prst="straightConnector1">
            <a:avLst/>
          </a:prstGeom>
          <a:ln w="38100">
            <a:prstDash val="sysDash"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58109" y="2140888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91309" y="3207688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58109" y="2598088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758109" y="3207688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8109" y="2598088"/>
            <a:ext cx="60960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99357" y="2140888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532557" y="3207688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99357" y="2598088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599357" y="3207688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599357" y="3207688"/>
            <a:ext cx="60960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58109" y="4503087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691309" y="5569887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758109" y="4960287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758109" y="5569887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Arc 49"/>
          <p:cNvSpPr/>
          <p:nvPr/>
        </p:nvSpPr>
        <p:spPr>
          <a:xfrm>
            <a:off x="2559527" y="5313578"/>
            <a:ext cx="420255" cy="429491"/>
          </a:xfrm>
          <a:prstGeom prst="arc">
            <a:avLst>
              <a:gd name="adj1" fmla="val 16026389"/>
              <a:gd name="adj2" fmla="val 61544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99357" y="4503087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523321" y="5579123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599357" y="4951050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90121" y="5579123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5285321" y="5579123"/>
            <a:ext cx="304800" cy="3048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86839" y="25201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11111" y="252015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6839" y="48610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32318" y="486105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598908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2390313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LIGHTDIR = NORMALIZE(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</a:t>
            </a:r>
          </a:p>
          <a:p>
            <a:r>
              <a:rPr lang="en-US" b="1" dirty="0">
                <a:solidFill>
                  <a:srgbClr val="FFFF00"/>
                </a:solidFill>
              </a:rPr>
              <a:t>LIGHTRATIO = CLAMP( DOT( LIGHTDIR, </a:t>
            </a:r>
            <a:r>
              <a:rPr lang="en-US" b="1" dirty="0">
                <a:solidFill>
                  <a:srgbClr val="7030A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LIGHTRATIO * </a:t>
            </a:r>
            <a:r>
              <a:rPr lang="en-US" b="1" dirty="0">
                <a:solidFill>
                  <a:srgbClr val="00FF00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62033" y="1516797"/>
            <a:ext cx="6231289" cy="4274404"/>
            <a:chOff x="3276599" y="2895600"/>
            <a:chExt cx="5638802" cy="3757700"/>
          </a:xfrm>
        </p:grpSpPr>
        <p:pic>
          <p:nvPicPr>
            <p:cNvPr id="9" name="Picture 8" descr="PointLightWattenua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9" y="2895600"/>
              <a:ext cx="5638802" cy="3757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4-Point Star 9"/>
            <p:cNvSpPr/>
            <p:nvPr/>
          </p:nvSpPr>
          <p:spPr>
            <a:xfrm>
              <a:off x="4916969" y="4606268"/>
              <a:ext cx="264319" cy="336362"/>
            </a:xfrm>
            <a:prstGeom prst="star4">
              <a:avLst>
                <a:gd name="adj" fmla="val 26085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8314021">
              <a:off x="6218455" y="4001009"/>
              <a:ext cx="389045" cy="2433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99340" y="4203015"/>
              <a:ext cx="176213" cy="1681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A point light emits light in all directions. To determine the specific incoming light direction for a surface, you must use vector subtraction to solve the vector between the two points.</a:t>
            </a:r>
          </a:p>
        </p:txBody>
      </p:sp>
    </p:spTree>
    <p:extLst>
      <p:ext uri="{BB962C8B-B14F-4D97-AF65-F5344CB8AC3E}">
        <p14:creationId xmlns:p14="http://schemas.microsoft.com/office/powerpoint/2010/main" val="3688499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122284"/>
          </a:xfrm>
        </p:spPr>
        <p:txBody>
          <a:bodyPr/>
          <a:lstStyle/>
          <a:p>
            <a:r>
              <a:rPr lang="en-US" dirty="0"/>
              <a:t>Spot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808083"/>
            <a:ext cx="3549121" cy="3983115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LIGHTDIR = NORMALIZE(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SURFACERATIO = CLAMP( DOT(   -LIGHTDIR, </a:t>
            </a:r>
            <a:r>
              <a:rPr lang="en-US" b="1" dirty="0">
                <a:solidFill>
                  <a:srgbClr val="00FF00"/>
                </a:solidFill>
              </a:rPr>
              <a:t>CONEDIR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SPOTFACTOR = ( SURFACERATIO &gt; </a:t>
            </a:r>
            <a:r>
              <a:rPr lang="en-US" b="1" dirty="0">
                <a:solidFill>
                  <a:srgbClr val="0000FF"/>
                </a:solidFill>
              </a:rPr>
              <a:t>CONERATIO</a:t>
            </a:r>
            <a:r>
              <a:rPr lang="en-US" b="1" dirty="0">
                <a:solidFill>
                  <a:srgbClr val="FFFF00"/>
                </a:solidFill>
              </a:rPr>
              <a:t> ) ? 1 : 0</a:t>
            </a:r>
          </a:p>
          <a:p>
            <a:r>
              <a:rPr lang="en-US" b="1" dirty="0">
                <a:solidFill>
                  <a:srgbClr val="FFFF00"/>
                </a:solidFill>
              </a:rPr>
              <a:t>LIGHTRATIO = CLAMP( DOT( LIGHTDIR, </a:t>
            </a:r>
            <a:r>
              <a:rPr lang="en-US" b="1" dirty="0">
                <a:solidFill>
                  <a:srgbClr val="7030A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SPOTFACTOR * LIGHTRATIO * </a:t>
            </a:r>
            <a:r>
              <a:rPr lang="en-US" b="1" dirty="0">
                <a:solidFill>
                  <a:srgbClr val="FFC000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pic>
        <p:nvPicPr>
          <p:cNvPr id="21" name="Picture 20" descr="SpotLightYellowWithSofted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2033" y="1503246"/>
            <a:ext cx="6240990" cy="428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ight Arrow 21"/>
          <p:cNvSpPr/>
          <p:nvPr/>
        </p:nvSpPr>
        <p:spPr>
          <a:xfrm rot="14138052">
            <a:off x="7926282" y="2741837"/>
            <a:ext cx="431266" cy="261321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7424031">
            <a:off x="8180545" y="2951678"/>
            <a:ext cx="186433" cy="189237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7" idx="2"/>
          </p:cNvCxnSpPr>
          <p:nvPr/>
        </p:nvCxnSpPr>
        <p:spPr>
          <a:xfrm flipH="1">
            <a:off x="10198706" y="1808084"/>
            <a:ext cx="534030" cy="2934752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7" idx="1"/>
          </p:cNvCxnSpPr>
          <p:nvPr/>
        </p:nvCxnSpPr>
        <p:spPr>
          <a:xfrm flipH="1">
            <a:off x="6203117" y="1592173"/>
            <a:ext cx="4367685" cy="1591408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 rot="8443210">
            <a:off x="7840058" y="2483201"/>
            <a:ext cx="3215964" cy="337009"/>
          </a:xfrm>
          <a:prstGeom prst="rightArrow">
            <a:avLst/>
          </a:prstGeom>
          <a:solidFill>
            <a:srgbClr val="00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10570802" y="1376262"/>
            <a:ext cx="323866" cy="431822"/>
          </a:xfrm>
          <a:prstGeom prst="star4">
            <a:avLst>
              <a:gd name="adj" fmla="val 2608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1563466">
            <a:off x="9429184" y="1571402"/>
            <a:ext cx="714871" cy="860845"/>
          </a:xfrm>
          <a:prstGeom prst="arc">
            <a:avLst>
              <a:gd name="adj1" fmla="val 16200000"/>
              <a:gd name="adj2" fmla="val 20847682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The spot light is essentially a point light which has been restricted to a cone pointed in a specific direction. The dot product is used to determine if the point falls within the cone. </a:t>
            </a:r>
          </a:p>
        </p:txBody>
      </p:sp>
    </p:spTree>
    <p:extLst>
      <p:ext uri="{BB962C8B-B14F-4D97-AF65-F5344CB8AC3E}">
        <p14:creationId xmlns:p14="http://schemas.microsoft.com/office/powerpoint/2010/main" val="232121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2404"/>
            <a:ext cx="3549121" cy="1371600"/>
          </a:xfrm>
        </p:spPr>
        <p:txBody>
          <a:bodyPr/>
          <a:lstStyle/>
          <a:p>
            <a:r>
              <a:rPr lang="en-US" dirty="0"/>
              <a:t>Ambient Term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4" b="1098"/>
          <a:stretch/>
        </p:blipFill>
        <p:spPr>
          <a:xfrm>
            <a:off x="6281416" y="561736"/>
            <a:ext cx="4302427" cy="283464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0" y="1567576"/>
            <a:ext cx="3549121" cy="1828800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LIGHTRATIO = </a:t>
            </a:r>
          </a:p>
          <a:p>
            <a:r>
              <a:rPr lang="en-US" b="1" dirty="0">
                <a:solidFill>
                  <a:srgbClr val="FFFF00"/>
                </a:solidFill>
              </a:rPr>
              <a:t>CLAMP( </a:t>
            </a:r>
            <a:r>
              <a:rPr lang="en-US" b="1" dirty="0">
                <a:solidFill>
                  <a:srgbClr val="FF0000"/>
                </a:solidFill>
              </a:rPr>
              <a:t>LIGHTRATIO</a:t>
            </a:r>
            <a:r>
              <a:rPr lang="en-US" b="1" dirty="0">
                <a:solidFill>
                  <a:srgbClr val="FFFF00"/>
                </a:solidFill>
              </a:rPr>
              <a:t> + </a:t>
            </a:r>
          </a:p>
          <a:p>
            <a:r>
              <a:rPr lang="en-US" b="1" dirty="0">
                <a:solidFill>
                  <a:schemeClr val="bg1"/>
                </a:solidFill>
              </a:rPr>
              <a:t>AMBIENTTERM 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138" b="1813"/>
          <a:stretch/>
        </p:blipFill>
        <p:spPr>
          <a:xfrm>
            <a:off x="6281416" y="3396376"/>
            <a:ext cx="4302427" cy="2808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30" y="192404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 INDIRECT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1010" y="6204823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 INDIRECT LIGHT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5946" y="3502909"/>
            <a:ext cx="3549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While far from realistic, the ambient term helps to fill in the missing sense of scattered light within a scene.</a:t>
            </a:r>
          </a:p>
          <a:p>
            <a:endParaRPr lang="en-US" sz="1600" b="1" dirty="0"/>
          </a:p>
          <a:p>
            <a:r>
              <a:rPr lang="en-US" sz="1600" b="1" dirty="0"/>
              <a:t>Different environments may have significantly different ambient terms. (ex: Cave vs Beach) </a:t>
            </a:r>
          </a:p>
        </p:txBody>
      </p:sp>
    </p:spTree>
    <p:extLst>
      <p:ext uri="{BB962C8B-B14F-4D97-AF65-F5344CB8AC3E}">
        <p14:creationId xmlns:p14="http://schemas.microsoft.com/office/powerpoint/2010/main" val="51572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Attenuation [Linear]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438399"/>
            <a:ext cx="4607188" cy="576262"/>
          </a:xfrm>
        </p:spPr>
        <p:txBody>
          <a:bodyPr/>
          <a:lstStyle/>
          <a:p>
            <a:r>
              <a:rPr lang="en-US" dirty="0"/>
              <a:t>Falloff by Radius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115203"/>
            <a:ext cx="4895056" cy="2455862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ATTENUATION =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1.0 – CLAMP( MAGNITUDE(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 / </a:t>
            </a:r>
            <a:r>
              <a:rPr lang="en-US" b="1" dirty="0">
                <a:solidFill>
                  <a:srgbClr val="FF33CC"/>
                </a:solidFill>
              </a:rPr>
              <a:t>LIGHTRADIUS</a:t>
            </a:r>
            <a:r>
              <a:rPr lang="en-US" b="1" dirty="0">
                <a:solidFill>
                  <a:srgbClr val="FFFF00"/>
                </a:solidFill>
              </a:rPr>
              <a:t> 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446866"/>
            <a:ext cx="4622537" cy="576262"/>
          </a:xfrm>
        </p:spPr>
        <p:txBody>
          <a:bodyPr/>
          <a:lstStyle/>
          <a:p>
            <a:r>
              <a:rPr lang="en-US" dirty="0"/>
              <a:t>Falloff from Cone Edge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115203"/>
            <a:ext cx="4895056" cy="2455862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ATTENUATION =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1.0 – CLAMP( ( </a:t>
            </a:r>
            <a:r>
              <a:rPr lang="en-US" b="1" dirty="0">
                <a:solidFill>
                  <a:srgbClr val="777777"/>
                </a:solidFill>
              </a:rPr>
              <a:t>INNERCONERATIO</a:t>
            </a:r>
            <a:r>
              <a:rPr lang="en-US" b="1" dirty="0">
                <a:solidFill>
                  <a:srgbClr val="FFFF00"/>
                </a:solidFill>
              </a:rPr>
              <a:t> – SURFACERATIO ) / ( </a:t>
            </a:r>
            <a:r>
              <a:rPr lang="en-US" b="1" dirty="0">
                <a:solidFill>
                  <a:srgbClr val="777777"/>
                </a:solidFill>
              </a:rPr>
              <a:t>INNERCONERATIO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00FF"/>
                </a:solidFill>
              </a:rPr>
              <a:t>OUTERCONERATIO</a:t>
            </a:r>
            <a:r>
              <a:rPr lang="en-US" b="1" dirty="0">
                <a:solidFill>
                  <a:srgbClr val="FFFF00"/>
                </a:solidFill>
              </a:rPr>
              <a:t> ) 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84311" y="5671607"/>
            <a:ext cx="1001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To make any falloff [Quadratic], simply multiply the attenuation by itself.</a:t>
            </a:r>
          </a:p>
          <a:p>
            <a:pPr algn="ctr">
              <a:buNone/>
            </a:pPr>
            <a:r>
              <a:rPr lang="en-US" b="1" dirty="0"/>
              <a:t>A quadratic curve is much closer to how lights lose energy over distance.</a:t>
            </a:r>
          </a:p>
        </p:txBody>
      </p:sp>
    </p:spTree>
    <p:extLst>
      <p:ext uri="{BB962C8B-B14F-4D97-AF65-F5344CB8AC3E}">
        <p14:creationId xmlns:p14="http://schemas.microsoft.com/office/powerpoint/2010/main" val="381533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855447"/>
          </a:xfrm>
        </p:spPr>
        <p:txBody>
          <a:bodyPr/>
          <a:lstStyle/>
          <a:p>
            <a:r>
              <a:rPr lang="en-US" dirty="0"/>
              <a:t>Specular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541247"/>
            <a:ext cx="3549121" cy="4249954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VIEWDIR = </a:t>
            </a:r>
          </a:p>
          <a:p>
            <a:r>
              <a:rPr lang="en-US" dirty="0">
                <a:solidFill>
                  <a:srgbClr val="FFFF00"/>
                </a:solidFill>
              </a:rPr>
              <a:t>NORMALIZE( </a:t>
            </a:r>
            <a:r>
              <a:rPr lang="en-US" dirty="0">
                <a:solidFill>
                  <a:srgbClr val="00B0F0"/>
                </a:solidFill>
              </a:rPr>
              <a:t>CAMWORLDPOS </a:t>
            </a:r>
            <a:r>
              <a:rPr lang="en-US" dirty="0">
                <a:solidFill>
                  <a:srgbClr val="FFFF00"/>
                </a:solidFill>
              </a:rPr>
              <a:t>–</a:t>
            </a:r>
            <a:r>
              <a:rPr lang="en-US" dirty="0">
                <a:solidFill>
                  <a:srgbClr val="00B0F0"/>
                </a:solidFill>
              </a:rPr>
              <a:t> SURFACEPOS </a:t>
            </a:r>
            <a:r>
              <a:rPr lang="en-US" dirty="0">
                <a:solidFill>
                  <a:srgbClr val="FFFF00"/>
                </a:solidFill>
              </a:rPr>
              <a:t>) </a:t>
            </a:r>
          </a:p>
          <a:p>
            <a:r>
              <a:rPr lang="en-US" dirty="0">
                <a:solidFill>
                  <a:srgbClr val="FFFF00"/>
                </a:solidFill>
              </a:rPr>
              <a:t>HALFVECTOR = </a:t>
            </a:r>
          </a:p>
          <a:p>
            <a:r>
              <a:rPr lang="en-US" dirty="0">
                <a:solidFill>
                  <a:srgbClr val="FFFF00"/>
                </a:solidFill>
              </a:rPr>
              <a:t>NORMALIZE(( -</a:t>
            </a:r>
            <a:r>
              <a:rPr lang="en-US" dirty="0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FF00"/>
                </a:solidFill>
              </a:rPr>
              <a:t> ) + VIEWDIR ) </a:t>
            </a:r>
          </a:p>
          <a:p>
            <a:r>
              <a:rPr lang="en-US" dirty="0">
                <a:solidFill>
                  <a:srgbClr val="FFFF00"/>
                </a:solidFill>
              </a:rPr>
              <a:t>INTENSITY = MAX( CLAMP( DOT( </a:t>
            </a:r>
            <a:r>
              <a:rPr lang="en-US" dirty="0">
                <a:solidFill>
                  <a:srgbClr val="00FF00"/>
                </a:solidFill>
              </a:rPr>
              <a:t>NORMAL</a:t>
            </a:r>
            <a:r>
              <a:rPr lang="en-US" dirty="0">
                <a:solidFill>
                  <a:srgbClr val="FFFF00"/>
                </a:solidFill>
              </a:rPr>
              <a:t>, HALFVECTOR ))</a:t>
            </a:r>
            <a:r>
              <a:rPr lang="en-US" b="1" baseline="30000" dirty="0">
                <a:solidFill>
                  <a:srgbClr val="7030A0"/>
                </a:solidFill>
              </a:rPr>
              <a:t>SPECULARPOWER</a:t>
            </a:r>
            <a:r>
              <a:rPr lang="en-US" baseline="30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, 0 )</a:t>
            </a:r>
          </a:p>
          <a:p>
            <a:r>
              <a:rPr lang="en-US" dirty="0">
                <a:solidFill>
                  <a:srgbClr val="FFFF00"/>
                </a:solidFill>
              </a:rPr>
              <a:t>REFLECTEDLIGHT = </a:t>
            </a:r>
            <a:r>
              <a:rPr lang="en-US" dirty="0">
                <a:solidFill>
                  <a:schemeClr val="bg1"/>
                </a:solidFill>
              </a:rPr>
              <a:t>LIGHTCOLOR</a:t>
            </a:r>
            <a:r>
              <a:rPr lang="en-US" dirty="0">
                <a:solidFill>
                  <a:srgbClr val="FFFF00"/>
                </a:solidFill>
              </a:rPr>
              <a:t> * </a:t>
            </a:r>
            <a:r>
              <a:rPr lang="en-US" dirty="0">
                <a:solidFill>
                  <a:srgbClr val="0000FF"/>
                </a:solidFill>
              </a:rPr>
              <a:t>SPECULARINTENSITY</a:t>
            </a:r>
            <a:r>
              <a:rPr lang="en-US" dirty="0">
                <a:solidFill>
                  <a:srgbClr val="FFFF00"/>
                </a:solidFill>
              </a:rPr>
              <a:t> * INTENSITY 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62033" y="1541246"/>
            <a:ext cx="6240990" cy="4249954"/>
            <a:chOff x="3352800" y="3560618"/>
            <a:chExt cx="4786192" cy="3259274"/>
          </a:xfrm>
        </p:grpSpPr>
        <p:pic>
          <p:nvPicPr>
            <p:cNvPr id="5" name="Picture 4" descr="specula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60618"/>
              <a:ext cx="4786192" cy="3259274"/>
            </a:xfrm>
            <a:prstGeom prst="rect">
              <a:avLst/>
            </a:prstGeom>
          </p:spPr>
        </p:pic>
        <p:sp>
          <p:nvSpPr>
            <p:cNvPr id="6" name="Striped Right Arrow 5"/>
            <p:cNvSpPr/>
            <p:nvPr/>
          </p:nvSpPr>
          <p:spPr>
            <a:xfrm rot="17133049" flipH="1">
              <a:off x="4741375" y="5974187"/>
              <a:ext cx="1205058" cy="304800"/>
            </a:xfrm>
            <a:prstGeom prst="stripedRightArrow">
              <a:avLst>
                <a:gd name="adj1" fmla="val 3788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riped Right Arrow 6"/>
            <p:cNvSpPr/>
            <p:nvPr/>
          </p:nvSpPr>
          <p:spPr>
            <a:xfrm rot="10027895">
              <a:off x="7113745" y="4157561"/>
              <a:ext cx="978598" cy="483740"/>
            </a:xfrm>
            <a:prstGeom prst="stripedRightArrow">
              <a:avLst>
                <a:gd name="adj1" fmla="val 50040"/>
                <a:gd name="adj2" fmla="val 128788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18810651">
              <a:off x="5794393" y="4670185"/>
              <a:ext cx="308144" cy="9512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Specular highlights represent light that is reflected from a surface to your eye. This adds an extra level of detail &amp; realism to a surface. (ADD this to a light’s </a:t>
            </a:r>
            <a:r>
              <a:rPr lang="en-US" sz="1600" b="1" dirty="0" err="1"/>
              <a:t>lambertian</a:t>
            </a:r>
            <a:r>
              <a:rPr lang="en-US" sz="1600" b="1" dirty="0"/>
              <a:t> result)</a:t>
            </a:r>
          </a:p>
        </p:txBody>
      </p:sp>
    </p:spTree>
    <p:extLst>
      <p:ext uri="{BB962C8B-B14F-4D97-AF65-F5344CB8AC3E}">
        <p14:creationId xmlns:p14="http://schemas.microsoft.com/office/powerpoint/2010/main" val="380448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Vertex Lighting (</a:t>
            </a:r>
            <a:r>
              <a:rPr lang="en-US" dirty="0" err="1"/>
              <a:t>Gouraud</a:t>
            </a:r>
            <a:r>
              <a:rPr lang="en-US" dirty="0"/>
              <a:t> Shading)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605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Step 1: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normals</a:t>
            </a:r>
            <a:r>
              <a:rPr lang="en-US" dirty="0"/>
              <a:t> to your vertex structure and compute them or load them alongside other pre-built mesh data. (Normalize them if they are not already unit length)</a:t>
            </a:r>
          </a:p>
          <a:p>
            <a:r>
              <a:rPr lang="en-US" dirty="0"/>
              <a:t>Step 2:</a:t>
            </a:r>
          </a:p>
          <a:p>
            <a:pPr lvl="1"/>
            <a:r>
              <a:rPr lang="en-US" dirty="0"/>
              <a:t>Create lighting parameters accessible by your </a:t>
            </a:r>
            <a:r>
              <a:rPr lang="en-US" dirty="0" err="1"/>
              <a:t>shaders</a:t>
            </a:r>
            <a:r>
              <a:rPr lang="en-US" dirty="0"/>
              <a:t>. For example: A directional light might have a color &amp; normalized light direction in world space.</a:t>
            </a:r>
          </a:p>
          <a:p>
            <a:r>
              <a:rPr lang="en-US" dirty="0"/>
              <a:t>Step 3:</a:t>
            </a:r>
          </a:p>
          <a:p>
            <a:pPr lvl="1"/>
            <a:r>
              <a:rPr lang="en-US" dirty="0"/>
              <a:t>In the vertex </a:t>
            </a:r>
            <a:r>
              <a:rPr lang="en-US" dirty="0" err="1"/>
              <a:t>shader</a:t>
            </a:r>
            <a:r>
              <a:rPr lang="en-US" dirty="0"/>
              <a:t> use the world space vertex information (normal &amp; position) to calculate the amount of light reaching a vertex. Embed this information into the color of this vertex.</a:t>
            </a:r>
          </a:p>
          <a:p>
            <a:r>
              <a:rPr lang="en-US" dirty="0"/>
              <a:t>Step 4:</a:t>
            </a:r>
          </a:p>
          <a:p>
            <a:pPr lvl="1"/>
            <a:r>
              <a:rPr lang="en-US" dirty="0"/>
              <a:t>Use the interpolated light information within the Pixel </a:t>
            </a:r>
            <a:r>
              <a:rPr lang="en-US" dirty="0" err="1"/>
              <a:t>Shader</a:t>
            </a:r>
            <a:r>
              <a:rPr lang="en-US" dirty="0"/>
              <a:t> to shade the surface by multiplying the light hitting the surface by the original surface color. (Modulation)</a:t>
            </a:r>
          </a:p>
        </p:txBody>
      </p:sp>
    </p:spTree>
    <p:extLst>
      <p:ext uri="{BB962C8B-B14F-4D97-AF65-F5344CB8AC3E}">
        <p14:creationId xmlns:p14="http://schemas.microsoft.com/office/powerpoint/2010/main" val="289568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Per-Pixel Lighting (</a:t>
            </a:r>
            <a:r>
              <a:rPr lang="en-US" dirty="0" err="1"/>
              <a:t>Phong</a:t>
            </a:r>
            <a:r>
              <a:rPr lang="en-US" dirty="0"/>
              <a:t> Shading)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19417"/>
            <a:ext cx="10018713" cy="41458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1 &amp; 2:</a:t>
            </a:r>
          </a:p>
          <a:p>
            <a:pPr lvl="1"/>
            <a:r>
              <a:rPr lang="en-US" dirty="0"/>
              <a:t>Same as per-vertex lighting.</a:t>
            </a:r>
          </a:p>
          <a:p>
            <a:r>
              <a:rPr lang="en-US" dirty="0"/>
              <a:t>Step 3:</a:t>
            </a:r>
          </a:p>
          <a:p>
            <a:pPr lvl="1"/>
            <a:r>
              <a:rPr lang="en-US" dirty="0"/>
              <a:t>Add a “world position” variable to your vertex structure. (3 floats)</a:t>
            </a:r>
          </a:p>
          <a:p>
            <a:r>
              <a:rPr lang="en-US" dirty="0"/>
              <a:t>Step 4:</a:t>
            </a:r>
          </a:p>
          <a:p>
            <a:pPr lvl="1"/>
            <a:r>
              <a:rPr lang="en-US" dirty="0"/>
              <a:t>Instead of computing the light amount in the vertex </a:t>
            </a:r>
            <a:r>
              <a:rPr lang="en-US" dirty="0" err="1"/>
              <a:t>shader</a:t>
            </a:r>
            <a:r>
              <a:rPr lang="en-US" dirty="0"/>
              <a:t>, move the vertex normal into world space and “save” the world space positon into your new “world position” variable.</a:t>
            </a:r>
          </a:p>
          <a:p>
            <a:r>
              <a:rPr lang="en-US" dirty="0"/>
              <a:t>Step 5:</a:t>
            </a:r>
          </a:p>
          <a:p>
            <a:pPr lvl="1"/>
            <a:r>
              <a:rPr lang="en-US" dirty="0"/>
              <a:t>During rasterization you now interpolate both the world normal and the “world position” components of the vertex across the surface of your primitive. Send these to your Pixel </a:t>
            </a:r>
            <a:r>
              <a:rPr lang="en-US" dirty="0" err="1"/>
              <a:t>Shader</a:t>
            </a:r>
            <a:r>
              <a:rPr lang="en-US" dirty="0"/>
              <a:t>. </a:t>
            </a:r>
          </a:p>
          <a:p>
            <a:r>
              <a:rPr lang="en-US" dirty="0"/>
              <a:t>Step 6:</a:t>
            </a:r>
          </a:p>
          <a:p>
            <a:pPr lvl="1"/>
            <a:r>
              <a:rPr lang="en-US" dirty="0"/>
              <a:t>At this point you know the actual position &amp; normal of each individual pixel! Compute the lighting results just like you would in the vertex </a:t>
            </a:r>
            <a:r>
              <a:rPr lang="en-US" dirty="0" err="1"/>
              <a:t>shader</a:t>
            </a:r>
            <a:r>
              <a:rPr lang="en-US" dirty="0"/>
              <a:t> but now with significantly more accuracy!</a:t>
            </a:r>
          </a:p>
        </p:txBody>
      </p:sp>
    </p:spTree>
    <p:extLst>
      <p:ext uri="{BB962C8B-B14F-4D97-AF65-F5344CB8AC3E}">
        <p14:creationId xmlns:p14="http://schemas.microsoft.com/office/powerpoint/2010/main" val="325395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Physically Based Rendering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" r="50174"/>
          <a:stretch/>
        </p:blipFill>
        <p:spPr>
          <a:xfrm>
            <a:off x="5262033" y="685799"/>
            <a:ext cx="3549458" cy="320609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Modern real-time computer graphics has started to embrace more physically accurate light transport models such as Cook-</a:t>
            </a:r>
            <a:r>
              <a:rPr lang="en-US" dirty="0" err="1"/>
              <a:t>Torrence</a:t>
            </a:r>
            <a:r>
              <a:rPr lang="en-US" dirty="0"/>
              <a:t>.</a:t>
            </a:r>
          </a:p>
          <a:p>
            <a:r>
              <a:rPr lang="en-US" dirty="0"/>
              <a:t>Unlike models such as </a:t>
            </a:r>
            <a:r>
              <a:rPr lang="en-US" dirty="0" err="1"/>
              <a:t>Blinn-Phong</a:t>
            </a:r>
            <a:r>
              <a:rPr lang="en-US" dirty="0"/>
              <a:t> which are approximations based on observation, these computations are based on physical material properties and how they actually interact with light. (Dielectrics &amp; Metals)</a:t>
            </a:r>
          </a:p>
          <a:p>
            <a:r>
              <a:rPr lang="en-US" dirty="0"/>
              <a:t>The cost of such shading, while significantly higher does produce more accurate results for a surface under a variety of different lighting conditions.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2033" y="5877018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http://www.marmoset.co/toolbag/learn/pbr-conversion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/>
          <a:srcRect l="50412" r="-230"/>
          <a:stretch/>
        </p:blipFill>
        <p:spPr>
          <a:xfrm>
            <a:off x="7952508" y="2378650"/>
            <a:ext cx="3778027" cy="34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40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322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Multiple light sources combine with one another to illuminate a surface. When combining light intensity, be careful that you don’t overflow your color channels. (Cap at 255)</a:t>
            </a:r>
          </a:p>
          <a:p>
            <a:r>
              <a:rPr lang="en-US" dirty="0"/>
              <a:t>The Dot Product can yield negative results when two vectors face away from each other. Be sure to clamp A.K.A. “Saturate” the results into the range of 0 to 1. This ensures a light does not subtract light from other sources.</a:t>
            </a:r>
          </a:p>
          <a:p>
            <a:r>
              <a:rPr lang="en-US" dirty="0"/>
              <a:t>Embedding light attributes (such as color, position &amp; direction) into a global vertex may allow you to reuse functions you have already written during lighting calculations. (ex: VERTEX </a:t>
            </a:r>
            <a:r>
              <a:rPr lang="en-US" dirty="0" err="1"/>
              <a:t>SV_DirectionalLight</a:t>
            </a:r>
            <a:r>
              <a:rPr lang="en-US" dirty="0"/>
              <a:t>)</a:t>
            </a:r>
          </a:p>
          <a:p>
            <a:r>
              <a:rPr lang="en-US" dirty="0"/>
              <a:t>A vertex normal is a 3D xyz direction in Local Space. When moving it to a different space such as World Space consider that the matrix that does this is a 4x4 matrix. You can either use only the 3x3 portion during multiplication or you can temporarily add a ZERO W component to the normal. (Directions should only ever be rotated or scaled!)    </a:t>
            </a:r>
          </a:p>
        </p:txBody>
      </p:sp>
    </p:spTree>
    <p:extLst>
      <p:ext uri="{BB962C8B-B14F-4D97-AF65-F5344CB8AC3E}">
        <p14:creationId xmlns:p14="http://schemas.microsoft.com/office/powerpoint/2010/main" val="2706555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3D Graphics meets Game Production:</a:t>
            </a:r>
          </a:p>
          <a:p>
            <a:pPr lvl="1"/>
            <a:r>
              <a:rPr lang="en-US" dirty="0"/>
              <a:t>Chapter 26: ALL</a:t>
            </a:r>
          </a:p>
        </p:txBody>
      </p:sp>
    </p:spTree>
    <p:extLst>
      <p:ext uri="{BB962C8B-B14F-4D97-AF65-F5344CB8AC3E}">
        <p14:creationId xmlns:p14="http://schemas.microsoft.com/office/powerpoint/2010/main" val="169659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/>
          <a:lstStyle/>
          <a:p>
            <a:r>
              <a:rPr lang="en-US" dirty="0"/>
              <a:t>The Dot Product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/>
          </a:bodyPr>
          <a:lstStyle/>
          <a:p>
            <a:r>
              <a:rPr lang="en-US" dirty="0"/>
              <a:t>Can be used to determine the relationship between two vectors of equal length. </a:t>
            </a:r>
          </a:p>
          <a:p>
            <a:r>
              <a:rPr lang="en-US" dirty="0"/>
              <a:t>A result of ZERO indicates the two vectors are perpendicular to one another.</a:t>
            </a:r>
          </a:p>
          <a:p>
            <a:r>
              <a:rPr lang="en-US" dirty="0"/>
              <a:t>A result of 1 or -1 indicates the two vectors are PARALLEL to each other.</a:t>
            </a:r>
          </a:p>
          <a:p>
            <a:r>
              <a:rPr lang="en-US" dirty="0"/>
              <a:t>It is often important to NORMALIZE vectors before calculating the Dot Product.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85062" y="12985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918262" y="23653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985062" y="17557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85062" y="2365326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6786480" y="2109017"/>
            <a:ext cx="420255" cy="429491"/>
          </a:xfrm>
          <a:prstGeom prst="arc">
            <a:avLst>
              <a:gd name="adj1" fmla="val 16026389"/>
              <a:gd name="adj2" fmla="val 61544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33409" y="1875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465294" y="12985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398494" y="23653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465294" y="17557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465294" y="1875860"/>
            <a:ext cx="416598" cy="48946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9266712" y="2109017"/>
            <a:ext cx="420255" cy="429491"/>
          </a:xfrm>
          <a:prstGeom prst="arc">
            <a:avLst>
              <a:gd name="adj1" fmla="val 16026389"/>
              <a:gd name="adj2" fmla="val 18543293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960026" y="19970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85062" y="41941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18262" y="52609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85062" y="46513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85062" y="5260926"/>
            <a:ext cx="0" cy="568912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6786480" y="5004617"/>
            <a:ext cx="420255" cy="429491"/>
          </a:xfrm>
          <a:prstGeom prst="arc">
            <a:avLst>
              <a:gd name="adj1" fmla="val 16026389"/>
              <a:gd name="adj2" fmla="val 523567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33409" y="477146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465294" y="41941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398494" y="52609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65294" y="46513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152878" y="5260926"/>
            <a:ext cx="312416" cy="42966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9266712" y="5046350"/>
            <a:ext cx="420255" cy="429491"/>
          </a:xfrm>
          <a:prstGeom prst="arc">
            <a:avLst>
              <a:gd name="adj1" fmla="val 16026389"/>
              <a:gd name="adj2" fmla="val 7020526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613641" y="47714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26550" y="3648382"/>
            <a:ext cx="376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DOT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</a:p>
        </p:txBody>
      </p:sp>
    </p:spTree>
    <p:extLst>
      <p:ext uri="{BB962C8B-B14F-4D97-AF65-F5344CB8AC3E}">
        <p14:creationId xmlns:p14="http://schemas.microsoft.com/office/powerpoint/2010/main" val="227964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/>
          <a:lstStyle/>
          <a:p>
            <a:r>
              <a:rPr lang="en-US" dirty="0"/>
              <a:t>The Cross Product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two 3D vectors of any length, the cross product can be used to solve a third vector that will be PERPENDICULAR to both.</a:t>
            </a:r>
          </a:p>
          <a:p>
            <a:r>
              <a:rPr lang="en-US" dirty="0"/>
              <a:t>Notice that any two non-equivalent 3D vectors will form a plane.</a:t>
            </a:r>
          </a:p>
          <a:p>
            <a:r>
              <a:rPr lang="en-US" dirty="0"/>
              <a:t>The Cross-Product can be used to find the GRADIENT of that plane.</a:t>
            </a:r>
          </a:p>
          <a:p>
            <a:r>
              <a:rPr lang="en-US" dirty="0"/>
              <a:t>Both the cross product &amp; dot product will come in handy when we start to look at how light should interact with our surfaces.</a:t>
            </a:r>
          </a:p>
          <a:p>
            <a:r>
              <a:rPr lang="en-US" dirty="0"/>
              <a:t>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57124" y="5192143"/>
            <a:ext cx="335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CROSS_X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CROSS_Y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CROSS_Z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44392" y="2369996"/>
            <a:ext cx="1913648" cy="1913648"/>
          </a:xfrm>
          <a:prstGeom prst="straightConnector1">
            <a:avLst/>
          </a:prstGeom>
          <a:ln w="38100">
            <a:prstDash val="sysDash"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180467" y="1461497"/>
            <a:ext cx="0" cy="3572142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378933" y="3263031"/>
            <a:ext cx="3572142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654698" y="3263031"/>
            <a:ext cx="510306" cy="51030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9986601" flipV="1">
            <a:off x="7913171" y="2287234"/>
            <a:ext cx="0" cy="1020612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9986601">
            <a:off x="8088991" y="3056446"/>
            <a:ext cx="1020611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 rot="19986601">
            <a:off x="8077145" y="3149192"/>
            <a:ext cx="173004" cy="165639"/>
            <a:chOff x="6315073" y="2505073"/>
            <a:chExt cx="340212" cy="325728"/>
          </a:xfrm>
        </p:grpSpPr>
        <p:sp>
          <p:nvSpPr>
            <p:cNvPr id="39" name="Rectangle 38"/>
            <p:cNvSpPr/>
            <p:nvPr/>
          </p:nvSpPr>
          <p:spPr>
            <a:xfrm>
              <a:off x="6315075" y="2590800"/>
              <a:ext cx="238125" cy="238125"/>
            </a:xfrm>
            <a:prstGeom prst="rect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6553200" y="2505075"/>
              <a:ext cx="100015" cy="85725"/>
            </a:xfrm>
            <a:prstGeom prst="line">
              <a:avLst/>
            </a:prstGeom>
            <a:ln>
              <a:solidFill>
                <a:srgbClr val="89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315073" y="2743199"/>
              <a:ext cx="100015" cy="85725"/>
            </a:xfrm>
            <a:prstGeom prst="line">
              <a:avLst/>
            </a:prstGeom>
            <a:ln>
              <a:solidFill>
                <a:srgbClr val="89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Triangle 46"/>
            <p:cNvSpPr/>
            <p:nvPr/>
          </p:nvSpPr>
          <p:spPr>
            <a:xfrm rot="16200000">
              <a:off x="6322218" y="2497930"/>
              <a:ext cx="85725" cy="100012"/>
            </a:xfrm>
            <a:prstGeom prst="rtTriangle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Triangle 47"/>
            <p:cNvSpPr/>
            <p:nvPr/>
          </p:nvSpPr>
          <p:spPr>
            <a:xfrm rot="5400000">
              <a:off x="6562416" y="2737933"/>
              <a:ext cx="85725" cy="100012"/>
            </a:xfrm>
            <a:prstGeom prst="rtTriangle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15088" y="2505075"/>
              <a:ext cx="238125" cy="238125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65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Back-face Culling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94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Cross Product can be used to determine which side of a triangle is facing the screen.</a:t>
            </a:r>
          </a:p>
          <a:p>
            <a:r>
              <a:rPr lang="en-US" dirty="0"/>
              <a:t>Through vector subtraction one may solve two planar vectors aligned with the triangle’s plane.</a:t>
            </a:r>
          </a:p>
          <a:p>
            <a:r>
              <a:rPr lang="en-US" dirty="0"/>
              <a:t>You can then cross these vectors to find a perpendicular vector.</a:t>
            </a:r>
          </a:p>
          <a:p>
            <a:r>
              <a:rPr lang="en-US" dirty="0"/>
              <a:t>Assuming the triangle’s plane is not perfectly parallel to the view direction, the resulting Z value of the cross product will be either positive or negative.</a:t>
            </a:r>
          </a:p>
          <a:p>
            <a:r>
              <a:rPr lang="en-US" dirty="0"/>
              <a:t>You can then order a triangle’s vertices in a consistent fashion based on which way you wish to see them. Either “clockwise” or “counter-clockwise”. (This is known as polygon “winding”)</a:t>
            </a:r>
          </a:p>
          <a:p>
            <a:r>
              <a:rPr lang="en-US" dirty="0"/>
              <a:t>By ignoring “Back-facing” triangles during rasterization you can boost drawing speed.    </a:t>
            </a:r>
          </a:p>
        </p:txBody>
      </p:sp>
    </p:spTree>
    <p:extLst>
      <p:ext uri="{BB962C8B-B14F-4D97-AF65-F5344CB8AC3E}">
        <p14:creationId xmlns:p14="http://schemas.microsoft.com/office/powerpoint/2010/main" val="291187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857280"/>
            <a:ext cx="3549121" cy="504795"/>
          </a:xfrm>
        </p:spPr>
        <p:txBody>
          <a:bodyPr anchor="t"/>
          <a:lstStyle/>
          <a:p>
            <a:r>
              <a:rPr lang="en-US" dirty="0"/>
              <a:t>Back-face Culling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362075"/>
            <a:ext cx="3549121" cy="4910651"/>
          </a:xfrm>
        </p:spPr>
        <p:txBody>
          <a:bodyPr/>
          <a:lstStyle/>
          <a:p>
            <a:r>
              <a:rPr lang="en-US" dirty="0"/>
              <a:t>By winding all of our triangles based on the direction we wish to see them, it becomes possible to detect which side we are looking at using the cross product.</a:t>
            </a:r>
          </a:p>
          <a:p>
            <a:r>
              <a:rPr lang="en-US" dirty="0"/>
              <a:t>By ignoring “hidden” triangles (such as on the opposite facing side of this cube) we can dramatically decrease time spent rasterizing surfaces that will be obscured anyway.</a:t>
            </a:r>
          </a:p>
          <a:p>
            <a:r>
              <a:rPr lang="en-US" dirty="0"/>
              <a:t>You can add this check with only a few lines extra lines of code at the top of your triangle drawing routine.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94298" y="204270"/>
            <a:ext cx="5376460" cy="6068458"/>
            <a:chOff x="6160654" y="685799"/>
            <a:chExt cx="4419600" cy="4988442"/>
          </a:xfrm>
        </p:grpSpPr>
        <p:grpSp>
          <p:nvGrpSpPr>
            <p:cNvPr id="5" name="Group 4"/>
            <p:cNvGrpSpPr/>
            <p:nvPr/>
          </p:nvGrpSpPr>
          <p:grpSpPr>
            <a:xfrm>
              <a:off x="6182484" y="685799"/>
              <a:ext cx="4378585" cy="2542857"/>
              <a:chOff x="1385080" y="2248237"/>
              <a:chExt cx="6897208" cy="3848101"/>
            </a:xfrm>
          </p:grpSpPr>
          <p:pic>
            <p:nvPicPr>
              <p:cNvPr id="6" name="Picture 4" descr="dx_winding_CCW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18388" y="2857837"/>
                <a:ext cx="3263900" cy="3238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5" descr="dx_winding_CW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85080" y="2857838"/>
                <a:ext cx="3365501" cy="3238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AutoShape 7"/>
              <p:cNvSpPr>
                <a:spLocks noChangeArrowheads="1"/>
              </p:cNvSpPr>
              <p:nvPr/>
            </p:nvSpPr>
            <p:spPr bwMode="auto">
              <a:xfrm rot="18357437">
                <a:off x="2096279" y="3442038"/>
                <a:ext cx="2082800" cy="213360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719" y="11596"/>
                    </a:moveTo>
                    <a:cubicBezTo>
                      <a:pt x="17749" y="11332"/>
                      <a:pt x="17765" y="11066"/>
                      <a:pt x="17765" y="10800"/>
                    </a:cubicBezTo>
                    <a:cubicBezTo>
                      <a:pt x="17765" y="6953"/>
                      <a:pt x="14646" y="3835"/>
                      <a:pt x="10800" y="3835"/>
                    </a:cubicBezTo>
                    <a:cubicBezTo>
                      <a:pt x="6953" y="3835"/>
                      <a:pt x="3835" y="6953"/>
                      <a:pt x="3835" y="10800"/>
                    </a:cubicBezTo>
                    <a:cubicBezTo>
                      <a:pt x="3835" y="14646"/>
                      <a:pt x="6953" y="17765"/>
                      <a:pt x="10800" y="17765"/>
                    </a:cubicBezTo>
                    <a:cubicBezTo>
                      <a:pt x="12394" y="17765"/>
                      <a:pt x="13941" y="17217"/>
                      <a:pt x="15180" y="16214"/>
                    </a:cubicBezTo>
                    <a:lnTo>
                      <a:pt x="17592" y="19196"/>
                    </a:lnTo>
                    <a:cubicBezTo>
                      <a:pt x="15670" y="20751"/>
                      <a:pt x="13272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1212"/>
                      <a:pt x="21576" y="11625"/>
                      <a:pt x="21529" y="12035"/>
                    </a:cubicBezTo>
                    <a:lnTo>
                      <a:pt x="24211" y="12344"/>
                    </a:lnTo>
                    <a:lnTo>
                      <a:pt x="19095" y="16404"/>
                    </a:lnTo>
                    <a:lnTo>
                      <a:pt x="15036" y="11287"/>
                    </a:lnTo>
                    <a:lnTo>
                      <a:pt x="17719" y="11596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 rot="14037942" flipV="1">
                <a:off x="5570045" y="3438069"/>
                <a:ext cx="2084387" cy="213995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719" y="11596"/>
                    </a:moveTo>
                    <a:cubicBezTo>
                      <a:pt x="17749" y="11332"/>
                      <a:pt x="17765" y="11066"/>
                      <a:pt x="17765" y="10800"/>
                    </a:cubicBezTo>
                    <a:cubicBezTo>
                      <a:pt x="17765" y="6953"/>
                      <a:pt x="14646" y="3835"/>
                      <a:pt x="10800" y="3835"/>
                    </a:cubicBezTo>
                    <a:cubicBezTo>
                      <a:pt x="6953" y="3835"/>
                      <a:pt x="3835" y="6953"/>
                      <a:pt x="3835" y="10800"/>
                    </a:cubicBezTo>
                    <a:cubicBezTo>
                      <a:pt x="3835" y="14646"/>
                      <a:pt x="6953" y="17765"/>
                      <a:pt x="10800" y="17765"/>
                    </a:cubicBezTo>
                    <a:cubicBezTo>
                      <a:pt x="12394" y="17765"/>
                      <a:pt x="13941" y="17217"/>
                      <a:pt x="15180" y="16214"/>
                    </a:cubicBezTo>
                    <a:lnTo>
                      <a:pt x="17592" y="19196"/>
                    </a:lnTo>
                    <a:cubicBezTo>
                      <a:pt x="15670" y="20751"/>
                      <a:pt x="13272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1212"/>
                      <a:pt x="21576" y="11625"/>
                      <a:pt x="21529" y="12035"/>
                    </a:cubicBezTo>
                    <a:lnTo>
                      <a:pt x="24211" y="12344"/>
                    </a:lnTo>
                    <a:lnTo>
                      <a:pt x="19095" y="16404"/>
                    </a:lnTo>
                    <a:lnTo>
                      <a:pt x="15036" y="11287"/>
                    </a:lnTo>
                    <a:lnTo>
                      <a:pt x="17719" y="11596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5911882" y="2248237"/>
                <a:ext cx="1255466" cy="605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2000" dirty="0">
                    <a:solidFill>
                      <a:schemeClr val="accent1"/>
                    </a:solidFill>
                  </a:rPr>
                  <a:t>CCW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551006" y="2248237"/>
                <a:ext cx="972658" cy="605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2000" dirty="0">
                    <a:solidFill>
                      <a:schemeClr val="accent1"/>
                    </a:solidFill>
                  </a:rPr>
                  <a:t>CW</a:t>
                </a:r>
              </a:p>
            </p:txBody>
          </p:sp>
        </p:grpSp>
        <p:pic>
          <p:nvPicPr>
            <p:cNvPr id="12" name="Picture 1028" descr="dx_winding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46654" y="3505199"/>
              <a:ext cx="2133600" cy="216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029" descr="dx_winding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0654" y="3505200"/>
              <a:ext cx="2133600" cy="216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9060505" y="3800475"/>
            <a:ext cx="826445" cy="409014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060700" y="4244065"/>
            <a:ext cx="969125" cy="423185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041455" y="3634080"/>
            <a:ext cx="0" cy="58141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21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Normals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1" y="2433934"/>
            <a:ext cx="4538695" cy="3414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25" y="2438399"/>
            <a:ext cx="4580075" cy="3409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16200000">
            <a:off x="487852" y="3958572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NORMALS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5580969" y="3958571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NORMALS</a:t>
            </a:r>
          </a:p>
        </p:txBody>
      </p:sp>
    </p:spTree>
    <p:extLst>
      <p:ext uri="{BB962C8B-B14F-4D97-AF65-F5344CB8AC3E}">
        <p14:creationId xmlns:p14="http://schemas.microsoft.com/office/powerpoint/2010/main" val="2731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561976"/>
          </a:xfrm>
        </p:spPr>
        <p:txBody>
          <a:bodyPr anchor="t"/>
          <a:lstStyle/>
          <a:p>
            <a:r>
              <a:rPr lang="en-US" dirty="0"/>
              <a:t>What is a “Normal”?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476376"/>
            <a:ext cx="5426158" cy="4438649"/>
          </a:xfrm>
        </p:spPr>
        <p:txBody>
          <a:bodyPr>
            <a:normAutofit fontScale="92500"/>
          </a:bodyPr>
          <a:lstStyle/>
          <a:p>
            <a:r>
              <a:rPr lang="en-US" dirty="0"/>
              <a:t>Remember the “Gradient” from lesson 2? It was a 2D vector perpendicular to the direction of a line.</a:t>
            </a:r>
          </a:p>
          <a:p>
            <a:r>
              <a:rPr lang="en-US" dirty="0"/>
              <a:t>In a similar fashion a “Normal” is a 3D vector perpendicular to the surface of a plane.</a:t>
            </a:r>
          </a:p>
          <a:p>
            <a:r>
              <a:rPr lang="en-US" dirty="0"/>
              <a:t>In both cases each one represents whichever direction is considered “Up” relative to that primitive.</a:t>
            </a:r>
          </a:p>
          <a:p>
            <a:r>
              <a:rPr lang="en-US" dirty="0"/>
              <a:t>Unlike the gradient however, which can be any length. A normal is meant to be “unit length” which indicates it has a magnitude of one.</a:t>
            </a:r>
          </a:p>
          <a:p>
            <a:r>
              <a:rPr lang="en-US" dirty="0"/>
              <a:t>A triangle’s normal can be found easily by using the cross product and then “normalizing” the resulting 3D vector.</a:t>
            </a:r>
          </a:p>
          <a:p>
            <a:r>
              <a:rPr lang="en-US" dirty="0"/>
              <a:t> To normalize a vector simply divide each component (xyz) by the current length of the vector.</a:t>
            </a:r>
          </a:p>
        </p:txBody>
      </p:sp>
      <p:pic>
        <p:nvPicPr>
          <p:cNvPr id="7" name="Picture 6" descr="facenorma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3724" y="264185"/>
            <a:ext cx="3301935" cy="2976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23742" y="62103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 = NORMALIZE( CROSS( A-B, A-C ) )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896225" y="3276908"/>
            <a:ext cx="2576929" cy="2705905"/>
            <a:chOff x="7896225" y="3276908"/>
            <a:chExt cx="2576929" cy="2705905"/>
          </a:xfrm>
        </p:grpSpPr>
        <p:sp>
          <p:nvSpPr>
            <p:cNvPr id="8" name="Isosceles Triangle 7"/>
            <p:cNvSpPr/>
            <p:nvPr/>
          </p:nvSpPr>
          <p:spPr>
            <a:xfrm rot="2562954">
              <a:off x="8395221" y="3276908"/>
              <a:ext cx="1981442" cy="224601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reflection blurRad="6350" stA="50000" endA="300" endPos="55000" dir="5400000" sy="-100000" algn="bl" rotWithShape="0"/>
            </a:effectLst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6225" y="439265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34600" y="33263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76481" y="561348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244390" y="3733399"/>
              <a:ext cx="1030579" cy="1033255"/>
              <a:chOff x="8291187" y="3570760"/>
              <a:chExt cx="1030579" cy="103325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91187" y="3570760"/>
                <a:ext cx="970203" cy="995918"/>
                <a:chOff x="8291187" y="3570760"/>
                <a:chExt cx="970203" cy="995918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9248121">
                  <a:off x="9076724" y="4364078"/>
                  <a:ext cx="184666" cy="1846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 flipH="1" flipV="1">
                  <a:off x="8291187" y="3570760"/>
                  <a:ext cx="842688" cy="995918"/>
                </a:xfrm>
                <a:prstGeom prst="straightConnector1">
                  <a:avLst/>
                </a:prstGeom>
                <a:ln w="5715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V="1">
                <a:off x="9133875" y="4456411"/>
                <a:ext cx="187891" cy="14760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8492163" y="368972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55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799"/>
            <a:ext cx="3549121" cy="1371600"/>
          </a:xfrm>
        </p:spPr>
        <p:txBody>
          <a:bodyPr anchor="ctr"/>
          <a:lstStyle/>
          <a:p>
            <a:r>
              <a:rPr lang="en-US" dirty="0"/>
              <a:t>Face Normals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63" y="891281"/>
            <a:ext cx="6240462" cy="4694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/>
          <a:lstStyle/>
          <a:p>
            <a:r>
              <a:rPr lang="en-US" dirty="0"/>
              <a:t>These are the “true” </a:t>
            </a:r>
            <a:r>
              <a:rPr lang="en-US" dirty="0" err="1"/>
              <a:t>normals</a:t>
            </a:r>
            <a:r>
              <a:rPr lang="en-US" dirty="0"/>
              <a:t> of each primitive in a given mesh. They are calculated as previously shown.</a:t>
            </a:r>
          </a:p>
          <a:p>
            <a:r>
              <a:rPr lang="en-US" dirty="0"/>
              <a:t>Each vertex assigned to the primitive shares this same exact normal.</a:t>
            </a:r>
          </a:p>
          <a:p>
            <a:r>
              <a:rPr lang="en-US" dirty="0"/>
              <a:t>As you will see, </a:t>
            </a:r>
            <a:r>
              <a:rPr lang="en-US" dirty="0" err="1"/>
              <a:t>normals</a:t>
            </a:r>
            <a:r>
              <a:rPr lang="en-US" dirty="0"/>
              <a:t> may be used to estimate how much light a surface should receive.</a:t>
            </a:r>
          </a:p>
          <a:p>
            <a:r>
              <a:rPr lang="en-US" dirty="0"/>
              <a:t>When used to shade a surface, they create a very “faceted” appearance, since each normal reflects the true surface geometry underneath.  </a:t>
            </a:r>
          </a:p>
        </p:txBody>
      </p:sp>
    </p:spTree>
    <p:extLst>
      <p:ext uri="{BB962C8B-B14F-4D97-AF65-F5344CB8AC3E}">
        <p14:creationId xmlns:p14="http://schemas.microsoft.com/office/powerpoint/2010/main" val="967244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10972</TotalTime>
  <Words>2400</Words>
  <Application>Microsoft Office PowerPoint</Application>
  <PresentationFormat>Widescreen</PresentationFormat>
  <Paragraphs>181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Parallax</vt:lpstr>
      <vt:lpstr>Computer Graphics</vt:lpstr>
      <vt:lpstr>Surface Normals &amp; Vector Math Review</vt:lpstr>
      <vt:lpstr>The Dot Product</vt:lpstr>
      <vt:lpstr>The Cross Product</vt:lpstr>
      <vt:lpstr>Optimization: Back-face Culling</vt:lpstr>
      <vt:lpstr>Back-face Culling</vt:lpstr>
      <vt:lpstr>Surface Normals</vt:lpstr>
      <vt:lpstr>What is a “Normal”?</vt:lpstr>
      <vt:lpstr>Face Normals</vt:lpstr>
      <vt:lpstr>Vertex Normals</vt:lpstr>
      <vt:lpstr>Lighting &amp; Shading</vt:lpstr>
      <vt:lpstr>What is Light?</vt:lpstr>
      <vt:lpstr>Problems with simulating actual photons…</vt:lpstr>
      <vt:lpstr>Lambertian Reflectance</vt:lpstr>
      <vt:lpstr>Specular Reflectance</vt:lpstr>
      <vt:lpstr>Emissive Surfaces</vt:lpstr>
      <vt:lpstr>Lighting Techniques: Photon Make-Believe</vt:lpstr>
      <vt:lpstr>Basic Types of Light Sources</vt:lpstr>
      <vt:lpstr>Directional Light Formula</vt:lpstr>
      <vt:lpstr>Point Light Formula</vt:lpstr>
      <vt:lpstr>Spot Light Formula</vt:lpstr>
      <vt:lpstr>Ambient Term</vt:lpstr>
      <vt:lpstr>Light Attenuation [Linear]</vt:lpstr>
      <vt:lpstr>Specular Component</vt:lpstr>
      <vt:lpstr>Adding Vertex Lighting (Gouraud Shading)</vt:lpstr>
      <vt:lpstr>Adding Per-Pixel Lighting (Phong Shading)</vt:lpstr>
      <vt:lpstr>Physically Based Rendering</vt:lpstr>
      <vt:lpstr>Programming Tips</vt:lpstr>
      <vt:lpstr>Recommended Reading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661</cp:revision>
  <dcterms:created xsi:type="dcterms:W3CDTF">2014-10-08T17:14:56Z</dcterms:created>
  <dcterms:modified xsi:type="dcterms:W3CDTF">2022-01-01T22:43:00Z</dcterms:modified>
</cp:coreProperties>
</file>